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7" r:id="rId2"/>
    <p:sldId id="273" r:id="rId3"/>
    <p:sldId id="287" r:id="rId4"/>
    <p:sldId id="270" r:id="rId5"/>
    <p:sldId id="288" r:id="rId6"/>
    <p:sldId id="280" r:id="rId7"/>
    <p:sldId id="281" r:id="rId8"/>
    <p:sldId id="283" r:id="rId9"/>
    <p:sldId id="282" r:id="rId10"/>
    <p:sldId id="291" r:id="rId11"/>
    <p:sldId id="292" r:id="rId12"/>
    <p:sldId id="293" r:id="rId13"/>
    <p:sldId id="286" r:id="rId14"/>
    <p:sldId id="271" r:id="rId15"/>
    <p:sldId id="285" r:id="rId16"/>
    <p:sldId id="284" r:id="rId17"/>
    <p:sldId id="269" r:id="rId18"/>
  </p:sldIdLst>
  <p:sldSz cx="12192000" cy="6858000"/>
  <p:notesSz cx="6858000" cy="9144000"/>
  <p:embeddedFontLst>
    <p:embeddedFont>
      <p:font typeface="나눔스퀘어 Bold" panose="020B0600000101010101" pitchFamily="50" charset="-127"/>
      <p:bold r:id="rId20"/>
    </p:embeddedFont>
    <p:embeddedFont>
      <p:font typeface="타이포_쌍문동 B" panose="02020803020101020101" pitchFamily="18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6B453"/>
    <a:srgbClr val="637CC5"/>
    <a:srgbClr val="3E4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868" autoAdjust="0"/>
  </p:normalViewPr>
  <p:slideViewPr>
    <p:cSldViewPr snapToGrid="0">
      <p:cViewPr varScale="1">
        <p:scale>
          <a:sx n="46" d="100"/>
          <a:sy n="46" d="100"/>
        </p:scale>
        <p:origin x="7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AA6BAD4C-24F7-43DD-912F-25212862A384}" type="datetimeFigureOut">
              <a:rPr lang="ko-KR" altLang="en-US" smtClean="0"/>
              <a:pPr/>
              <a:t>2019-04-19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0FB970A9-8906-45B3-8899-69A325BBC0B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105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>
            <a:extLst>
              <a:ext uri="{FF2B5EF4-FFF2-40B4-BE49-F238E27FC236}">
                <a16:creationId xmlns:a16="http://schemas.microsoft.com/office/drawing/2014/main" id="{3DC59E94-E8AE-4B49-99C2-7D78C38275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7411" name="슬라이드 노트 개체 틀 2">
            <a:extLst>
              <a:ext uri="{FF2B5EF4-FFF2-40B4-BE49-F238E27FC236}">
                <a16:creationId xmlns:a16="http://schemas.microsoft.com/office/drawing/2014/main" id="{E5C620A9-DFEA-384B-9D54-7989DDE81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굴림" panose="020B0600000101010101" pitchFamily="34" charset="-127"/>
              </a:rPr>
              <a:t>안녕하세요 </a:t>
            </a:r>
            <a:r>
              <a:rPr lang="en-US" altLang="ko-KR" dirty="0">
                <a:latin typeface="나눔스퀘어 Bold" panose="020B0600000101010101" pitchFamily="50" charset="-127"/>
                <a:ea typeface="굴림" panose="020B0600000101010101" pitchFamily="34" charset="-127"/>
              </a:rPr>
              <a:t>4726</a:t>
            </a:r>
            <a:r>
              <a:rPr lang="ko-KR" altLang="en-US" dirty="0">
                <a:latin typeface="나눔스퀘어 Bold" panose="020B0600000101010101" pitchFamily="50" charset="-127"/>
                <a:ea typeface="굴림" panose="020B0600000101010101" pitchFamily="34" charset="-127"/>
              </a:rPr>
              <a:t>팀 발표를 맡은 고현경 입니다</a:t>
            </a:r>
            <a:r>
              <a:rPr lang="en-US" altLang="ko-KR" dirty="0">
                <a:latin typeface="나눔스퀘어 Bold" panose="020B0600000101010101" pitchFamily="50" charset="-127"/>
                <a:ea typeface="굴림" panose="020B0600000101010101" pitchFamily="34" charset="-127"/>
              </a:rPr>
              <a:t>. </a:t>
            </a:r>
            <a:endParaRPr lang="ko-KR" altLang="en-US" dirty="0">
              <a:latin typeface="나눔스퀘어 Bold" panose="020B0600000101010101" pitchFamily="50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9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68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20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81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93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>
            <a:extLst>
              <a:ext uri="{FF2B5EF4-FFF2-40B4-BE49-F238E27FC236}">
                <a16:creationId xmlns:a16="http://schemas.microsoft.com/office/drawing/2014/main" id="{C97DE7A9-DC51-B04B-8525-53BD696964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9699" name="슬라이드 노트 개체 틀 2">
            <a:extLst>
              <a:ext uri="{FF2B5EF4-FFF2-40B4-BE49-F238E27FC236}">
                <a16:creationId xmlns:a16="http://schemas.microsoft.com/office/drawing/2014/main" id="{926732B8-F55D-424C-B7F9-6B5C670D1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굴림" panose="020B0600000101010101" pitchFamily="34" charset="-127"/>
              </a:rPr>
              <a:t>감사합니다</a:t>
            </a:r>
            <a:r>
              <a:rPr lang="en-US" altLang="ko-KR" dirty="0">
                <a:latin typeface="나눔스퀘어 Bold" panose="020B0600000101010101" pitchFamily="50" charset="-127"/>
                <a:ea typeface="굴림" panose="020B0600000101010101" pitchFamily="34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4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15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05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70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25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846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149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970A9-8906-45B3-8899-69A325BBC0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7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F9E90-8FC4-4FE2-9AE7-482D11F28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C875FE-A7A4-4E58-AC53-BC6AAA19C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A8EF1-970C-4A77-8C73-1C6E16F5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12B3-C60E-4765-BBC6-59BA21A1E0E6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C7F59-15D7-41AF-9F1E-AD08C7388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1B646-6411-4019-AF9E-E92E2BD8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D9A7-C568-4D2A-B13F-42F329A22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00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65530-C1E9-4900-9989-F10FA8CA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0428EB-047B-424A-B6A7-95F5C34E3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89D83-632A-43E6-8E56-029BFAD5A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12B3-C60E-4765-BBC6-59BA21A1E0E6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F09A2-0D34-479A-9058-127708A7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E1B72-A454-4F04-AF7A-1510698C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D9A7-C568-4D2A-B13F-42F329A22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9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6A541A-48B5-4597-B03E-372B4D1E1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5AB397-A04F-4796-8E96-824571F6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FC451-9FD3-48DB-8CFB-93F73F14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12B3-C60E-4765-BBC6-59BA21A1E0E6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E3A4C-B6C5-4F62-BC3E-E97CBF7D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FEE3A-AC7B-44BB-B634-6C92AE61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D9A7-C568-4D2A-B13F-42F329A22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24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">
            <a:extLst>
              <a:ext uri="{FF2B5EF4-FFF2-40B4-BE49-F238E27FC236}">
                <a16:creationId xmlns:a16="http://schemas.microsoft.com/office/drawing/2014/main" id="{FE965DC2-0A8C-994C-BB8D-C4C351F7F32E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220B96-E934-FE4A-BD84-A4B87F66DCBA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61067853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C56B8-4528-4E87-BB6B-AB526A37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B6441-86D4-462B-8E09-2BB25E419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3AC9A-1F26-4B2B-A8AC-C47BE81C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12B3-C60E-4765-BBC6-59BA21A1E0E6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91C6AE-C470-4C76-8C08-541E2728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1CD96-4F69-4CAF-B4FD-052509DC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D9A7-C568-4D2A-B13F-42F329A22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7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FB20D-BE98-441F-AE40-C1BCA84E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330B4-D2EA-46D2-97CA-B76339769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A0619-6408-4C11-AEA3-5CFEFEB5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12B3-C60E-4765-BBC6-59BA21A1E0E6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5CCD-84CC-46F3-9B20-3B5ED03D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E63D63-6551-4595-BC0C-A724114A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D9A7-C568-4D2A-B13F-42F329A22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1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AD975-415A-4B1C-8A79-931B5BD4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3C83-84EC-449A-B40E-FCE9100B3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F308CA-603A-433D-B357-24F41DBFF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DC38B8-E761-45ED-956C-08C629C7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12B3-C60E-4765-BBC6-59BA21A1E0E6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548CF-4B82-4232-A595-6008784A1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4CB77-BBF8-4F9E-B242-9F507BB7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D9A7-C568-4D2A-B13F-42F329A22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71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04F04-49D6-49A9-80D8-79F98DC8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12A6F-B29F-4561-873C-F266D725C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8DF77-9032-4375-B6B1-98F0389DF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FBA016-1FC3-42F3-9159-00B83B789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DB436F-AB2F-4193-81AB-D0914CE1A5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66C088-EDCB-4403-B0E2-C4D0B7CA9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12B3-C60E-4765-BBC6-59BA21A1E0E6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4EF85-6CE6-40AA-BBDB-7A71470B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F3C6CD-F38D-4CEE-AE1C-BE98D40F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D9A7-C568-4D2A-B13F-42F329A22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9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6774F-5B1C-4E9A-B3CC-FF5FBC5D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600E66-17DE-4774-BF1F-EF48A322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12B3-C60E-4765-BBC6-59BA21A1E0E6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B77C37-6C02-4A64-AE7D-1FF98998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AACFE9-5B4E-4F79-8F63-16CCA8923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D9A7-C568-4D2A-B13F-42F329A22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3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84999E-7434-4997-A615-D0DDD6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12B3-C60E-4765-BBC6-59BA21A1E0E6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4AB007-AE9E-45CB-B5BC-04782239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F5C3F4-5E05-4E90-8020-DDB89AFC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D9A7-C568-4D2A-B13F-42F329A22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8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CBDC9-3920-45AA-AC6D-97DA28D9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B40A8A-E413-43D1-B004-6F98419A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3D8CF9-1B0D-482F-B0E7-86E7F03B7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299376-87FC-47EA-A58E-8C521EC6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12B3-C60E-4765-BBC6-59BA21A1E0E6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047B1-0EFA-45CF-BCB5-F9790584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CE42C6-D22C-4A46-8ECD-DA509029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D9A7-C568-4D2A-B13F-42F329A22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81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73482-0FE6-47E9-8E08-D6975944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5B1AB3-F85E-403C-A3C1-C9AAD8A17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64AA9E-A131-4DAB-B6D8-5AA2B38AB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8D8A91-1D2D-44FE-8B03-DC5A017F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12B3-C60E-4765-BBC6-59BA21A1E0E6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13D16-5974-4CAD-BEEC-2183220E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391C8-2E43-488E-906C-4CFCAEB3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D9A7-C568-4D2A-B13F-42F329A22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05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5E6563-842D-45A2-A012-AA57CF0D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D5C1-6370-42ED-8922-7D857C284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2BDF7-822D-461A-A51D-342945E7B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10E12B3-C60E-4765-BBC6-59BA21A1E0E6}" type="datetimeFigureOut">
              <a:rPr lang="ko-KR" altLang="en-US" smtClean="0"/>
              <a:pPr/>
              <a:t>2019-04-19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56905-508D-40C7-867C-C3F80189A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4BA22-EC77-4098-A4D3-6B6BB260F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9747D9A7-C568-4D2A-B13F-42F329A2255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87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20153149 고현경…">
            <a:extLst>
              <a:ext uri="{FF2B5EF4-FFF2-40B4-BE49-F238E27FC236}">
                <a16:creationId xmlns:a16="http://schemas.microsoft.com/office/drawing/2014/main" id="{9930E80A-AF11-F04A-B517-90AE67275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0" y="4243966"/>
            <a:ext cx="724557" cy="215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ko-KR" altLang="ko-KR" sz="2800" baseline="30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고현경</a:t>
            </a:r>
          </a:p>
          <a:p>
            <a:pPr eaLnBrk="1">
              <a:lnSpc>
                <a:spcPct val="150000"/>
              </a:lnSpc>
            </a:pPr>
            <a:r>
              <a:rPr lang="ko-KR" altLang="ko-KR" sz="2800" baseline="30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김혜인</a:t>
            </a:r>
          </a:p>
          <a:p>
            <a:pPr eaLnBrk="1">
              <a:lnSpc>
                <a:spcPct val="150000"/>
              </a:lnSpc>
            </a:pPr>
            <a:r>
              <a:rPr lang="ko-KR" altLang="ko-KR" sz="2800" baseline="30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김희주</a:t>
            </a:r>
          </a:p>
          <a:p>
            <a:pPr eaLnBrk="1">
              <a:lnSpc>
                <a:spcPct val="150000"/>
              </a:lnSpc>
            </a:pPr>
            <a:r>
              <a:rPr lang="ko-KR" altLang="ko-KR" sz="2800" baseline="300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이선홍</a:t>
            </a:r>
            <a:endParaRPr lang="ko-KR" altLang="ko-KR" sz="2800" baseline="30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  <a:p>
            <a:pPr eaLnBrk="1">
              <a:lnSpc>
                <a:spcPct val="150000"/>
              </a:lnSpc>
            </a:pPr>
            <a:r>
              <a:rPr lang="ko-KR" altLang="ko-KR" sz="2800" baseline="30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이수민</a:t>
            </a:r>
          </a:p>
        </p:txBody>
      </p:sp>
      <p:grpSp>
        <p:nvGrpSpPr>
          <p:cNvPr id="3075" name="그룹 3">
            <a:extLst>
              <a:ext uri="{FF2B5EF4-FFF2-40B4-BE49-F238E27FC236}">
                <a16:creationId xmlns:a16="http://schemas.microsoft.com/office/drawing/2014/main" id="{BDFAEAB3-921C-164E-98A2-1CD4ED28D50F}"/>
              </a:ext>
            </a:extLst>
          </p:cNvPr>
          <p:cNvGrpSpPr>
            <a:grpSpLocks/>
          </p:cNvGrpSpPr>
          <p:nvPr/>
        </p:nvGrpSpPr>
        <p:grpSpPr bwMode="auto">
          <a:xfrm>
            <a:off x="5605463" y="1302544"/>
            <a:ext cx="5334000" cy="2410619"/>
            <a:chOff x="12192000" y="3922886"/>
            <a:chExt cx="10668000" cy="4821833"/>
          </a:xfrm>
        </p:grpSpPr>
        <p:pic>
          <p:nvPicPr>
            <p:cNvPr id="3077" name="TextBox 1">
              <a:extLst>
                <a:ext uri="{FF2B5EF4-FFF2-40B4-BE49-F238E27FC236}">
                  <a16:creationId xmlns:a16="http://schemas.microsoft.com/office/drawing/2014/main" id="{B7E28265-1F2C-144B-AE7C-9E7BD6B24F3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2475" y="3794282"/>
              <a:ext cx="10883900" cy="3315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TextBox 5">
              <a:extLst>
                <a:ext uri="{FF2B5EF4-FFF2-40B4-BE49-F238E27FC236}">
                  <a16:creationId xmlns:a16="http://schemas.microsoft.com/office/drawing/2014/main" id="{B4468F79-3B9C-4E41-A217-0C6831597CB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2475" y="7045884"/>
              <a:ext cx="10845800" cy="1867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6" name="20153149 고현경…">
            <a:extLst>
              <a:ext uri="{FF2B5EF4-FFF2-40B4-BE49-F238E27FC236}">
                <a16:creationId xmlns:a16="http://schemas.microsoft.com/office/drawing/2014/main" id="{8520792D-02BC-E246-801E-00AF12F0E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0419" y="4251874"/>
            <a:ext cx="1577355" cy="44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ko-KR" altLang="en-US" sz="2800" baseline="30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소프트웨어학부</a:t>
            </a:r>
            <a:endParaRPr lang="ko-KR" altLang="ko-KR" sz="2800" baseline="30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</p:spTree>
  </p:cSld>
  <p:clrMapOvr>
    <a:masterClrMapping/>
  </p:clrMapOvr>
  <p:transition spd="med" advTm="616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E458-F2CB-4063-8644-3E1EBBF9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E504A-AEF2-4265-8D85-2458E4D99884}"/>
              </a:ext>
            </a:extLst>
          </p:cNvPr>
          <p:cNvSpPr txBox="1"/>
          <p:nvPr/>
        </p:nvSpPr>
        <p:spPr>
          <a:xfrm flipH="1">
            <a:off x="2939837" y="823707"/>
            <a:ext cx="667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자연어처리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 수행예시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A4B12-29C1-C247-B018-3DDF5E6E81BA}"/>
              </a:ext>
            </a:extLst>
          </p:cNvPr>
          <p:cNvSpPr txBox="1"/>
          <p:nvPr/>
        </p:nvSpPr>
        <p:spPr>
          <a:xfrm>
            <a:off x="838199" y="1658897"/>
            <a:ext cx="372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 입력 문장 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자소서 일부</a:t>
            </a:r>
            <a:r>
              <a:rPr kumimoji="1"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E580B-7D31-7247-A443-DD03366FF374}"/>
              </a:ext>
            </a:extLst>
          </p:cNvPr>
          <p:cNvSpPr txBox="1"/>
          <p:nvPr/>
        </p:nvSpPr>
        <p:spPr>
          <a:xfrm>
            <a:off x="838199" y="2423186"/>
            <a:ext cx="1081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저의 이런 능동적인 자세가 조직의 목표달성을 달성하는데 기여할 수 있다고 생각합니다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 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역량을 바탕으로 삼성인이 되어 전기설비 기술 업무에 빛을 발하는 신입사원이 되겠습니다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.'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BC0085-A398-6343-BEB7-FFC35DC0AE8E}"/>
              </a:ext>
            </a:extLst>
          </p:cNvPr>
          <p:cNvCxnSpPr>
            <a:cxnSpLocks/>
          </p:cNvCxnSpPr>
          <p:nvPr/>
        </p:nvCxnSpPr>
        <p:spPr>
          <a:xfrm>
            <a:off x="5884985" y="3429000"/>
            <a:ext cx="0" cy="486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09C7F2-AC79-9646-8B3C-DA4972CEE9D4}"/>
              </a:ext>
            </a:extLst>
          </p:cNvPr>
          <p:cNvSpPr/>
          <p:nvPr/>
        </p:nvSpPr>
        <p:spPr>
          <a:xfrm>
            <a:off x="1207478" y="4274991"/>
            <a:ext cx="93550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r>
              <a:rPr lang="ko-KR" altLang="en-US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 문장을 전처리한 결과로 나온 전체 어휘 </a:t>
            </a: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(16</a:t>
            </a:r>
            <a:r>
              <a:rPr lang="ko-KR" altLang="en-US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능동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조직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기여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역량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신입사원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’]</a:t>
            </a:r>
            <a:b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r>
              <a:rPr lang="ko-KR" altLang="en-US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 문장의 어휘중 미리 분석한 역량 데이터와 공통된 어휘 </a:t>
            </a: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(14</a:t>
            </a:r>
            <a:r>
              <a:rPr lang="ko-KR" altLang="en-US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능동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조직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기여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역량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 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신입사원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204716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E458-F2CB-4063-8644-3E1EBBF9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E504A-AEF2-4265-8D85-2458E4D99884}"/>
              </a:ext>
            </a:extLst>
          </p:cNvPr>
          <p:cNvSpPr txBox="1"/>
          <p:nvPr/>
        </p:nvSpPr>
        <p:spPr>
          <a:xfrm flipH="1">
            <a:off x="2939837" y="823707"/>
            <a:ext cx="667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자연어처리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 수행예시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E580B-7D31-7247-A443-DD03366FF374}"/>
              </a:ext>
            </a:extLst>
          </p:cNvPr>
          <p:cNvSpPr txBox="1"/>
          <p:nvPr/>
        </p:nvSpPr>
        <p:spPr>
          <a:xfrm>
            <a:off x="838200" y="1570181"/>
            <a:ext cx="1081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핵심역량데이터와 공통된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어휘가 가지는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TF-IDF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벡터</a:t>
            </a: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벡터의 사이즈는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 X 14)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BC0085-A398-6343-BEB7-FFC35DC0AE8E}"/>
              </a:ext>
            </a:extLst>
          </p:cNvPr>
          <p:cNvCxnSpPr>
            <a:cxnSpLocks/>
          </p:cNvCxnSpPr>
          <p:nvPr/>
        </p:nvCxnSpPr>
        <p:spPr>
          <a:xfrm>
            <a:off x="5931877" y="2216512"/>
            <a:ext cx="0" cy="486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F07480-FEAE-DA4D-8036-8D7456911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876189"/>
            <a:ext cx="10744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4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E458-F2CB-4063-8644-3E1EBBF9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E504A-AEF2-4265-8D85-2458E4D99884}"/>
              </a:ext>
            </a:extLst>
          </p:cNvPr>
          <p:cNvSpPr txBox="1"/>
          <p:nvPr/>
        </p:nvSpPr>
        <p:spPr>
          <a:xfrm flipH="1">
            <a:off x="2939837" y="823707"/>
            <a:ext cx="667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자연어처리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 수행예시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E580B-7D31-7247-A443-DD03366FF374}"/>
              </a:ext>
            </a:extLst>
          </p:cNvPr>
          <p:cNvSpPr txBox="1"/>
          <p:nvPr/>
        </p:nvSpPr>
        <p:spPr>
          <a:xfrm>
            <a:off x="838200" y="1570181"/>
            <a:ext cx="1081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핵심역량별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TF-IDF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값의 합을 통해 자기소개서와 유사한정도 파악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BC0085-A398-6343-BEB7-FFC35DC0AE8E}"/>
              </a:ext>
            </a:extLst>
          </p:cNvPr>
          <p:cNvCxnSpPr>
            <a:cxnSpLocks/>
          </p:cNvCxnSpPr>
          <p:nvPr/>
        </p:nvCxnSpPr>
        <p:spPr>
          <a:xfrm>
            <a:off x="5809200" y="4779988"/>
            <a:ext cx="5560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D8077A-7AD6-9B42-8822-1F966FA5C282}"/>
              </a:ext>
            </a:extLst>
          </p:cNvPr>
          <p:cNvSpPr txBox="1"/>
          <p:nvPr/>
        </p:nvSpPr>
        <p:spPr>
          <a:xfrm>
            <a:off x="1913465" y="3025632"/>
            <a:ext cx="4832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핵심역량별 유사도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1DE63A-2859-BA4F-83C7-2D695CC50E00}"/>
              </a:ext>
            </a:extLst>
          </p:cNvPr>
          <p:cNvSpPr/>
          <p:nvPr/>
        </p:nvSpPr>
        <p:spPr>
          <a:xfrm>
            <a:off x="6745559" y="4272156"/>
            <a:ext cx="44309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 입력된 문장은 </a:t>
            </a:r>
            <a:endParaRPr lang="en-US" altLang="ko-KR" sz="2000" b="1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핵심역량 </a:t>
            </a:r>
            <a:r>
              <a:rPr lang="en-US" altLang="ko-KR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능동</a:t>
            </a:r>
            <a:r>
              <a:rPr lang="en-US" altLang="ko-KR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가장 가까운 것을 알 수 있다</a:t>
            </a:r>
            <a:endParaRPr lang="ko-KR" altLang="en-US" sz="20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01032-8E0C-D243-83CF-BAC37857B50D}"/>
              </a:ext>
            </a:extLst>
          </p:cNvPr>
          <p:cNvSpPr txBox="1"/>
          <p:nvPr/>
        </p:nvSpPr>
        <p:spPr>
          <a:xfrm>
            <a:off x="838199" y="2224992"/>
            <a:ext cx="1081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저의 이런 능동적인 자세가 조직의 목표달성을 달성하는데 기여할 수 있다고 생각합니다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 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역량을 바탕으로 삼성인이 되어 전기설비 기술 업무에 빛을 발하는 신입사원이 되겠습니다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.'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2B52A0E-D263-3040-8BD3-059430F55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10" y="3389966"/>
            <a:ext cx="3200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468E0CC-C2BD-4E1A-AE7F-93AB19B650CA}"/>
              </a:ext>
            </a:extLst>
          </p:cNvPr>
          <p:cNvCxnSpPr>
            <a:cxnSpLocks/>
          </p:cNvCxnSpPr>
          <p:nvPr/>
        </p:nvCxnSpPr>
        <p:spPr>
          <a:xfrm>
            <a:off x="6077744" y="0"/>
            <a:ext cx="0" cy="6858000"/>
          </a:xfrm>
          <a:prstGeom prst="line">
            <a:avLst/>
          </a:prstGeom>
          <a:noFill/>
          <a:ln w="50800" cap="flat">
            <a:solidFill>
              <a:srgbClr val="5F77BE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BC8F0A1-D87B-4412-8451-1A2911C2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변경사항</a:t>
            </a:r>
          </a:p>
        </p:txBody>
      </p:sp>
      <p:pic>
        <p:nvPicPr>
          <p:cNvPr id="3" name="타원 1">
            <a:extLst>
              <a:ext uri="{FF2B5EF4-FFF2-40B4-BE49-F238E27FC236}">
                <a16:creationId xmlns:a16="http://schemas.microsoft.com/office/drawing/2014/main" id="{24F48548-4542-4A5E-82CE-60C4BC17187C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32" y="1893920"/>
            <a:ext cx="12636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타원 2">
            <a:extLst>
              <a:ext uri="{FF2B5EF4-FFF2-40B4-BE49-F238E27FC236}">
                <a16:creationId xmlns:a16="http://schemas.microsoft.com/office/drawing/2014/main" id="{4F01040A-0460-41A5-865C-B93BE9B577C1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32" y="4878420"/>
            <a:ext cx="12636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타원 3">
            <a:extLst>
              <a:ext uri="{FF2B5EF4-FFF2-40B4-BE49-F238E27FC236}">
                <a16:creationId xmlns:a16="http://schemas.microsoft.com/office/drawing/2014/main" id="{8A5BBECD-3C46-46A5-9678-965ABF22E407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32" y="3373470"/>
            <a:ext cx="126365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길JOB이…">
            <a:extLst>
              <a:ext uri="{FF2B5EF4-FFF2-40B4-BE49-F238E27FC236}">
                <a16:creationId xmlns:a16="http://schemas.microsoft.com/office/drawing/2014/main" id="{DCA29AB9-9E31-4D97-8FA7-A1D16BFCC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946" y="3767358"/>
            <a:ext cx="1216025" cy="57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ko-KR" altLang="en-US" sz="19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자연어 처리</a:t>
            </a:r>
            <a:r>
              <a:rPr lang="en-US" altLang="ko-KR" sz="19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 </a:t>
            </a:r>
            <a:r>
              <a:rPr lang="ko-KR" altLang="en-US" sz="19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서버</a:t>
            </a:r>
            <a:endParaRPr lang="ko-KR" altLang="ko-KR" sz="1900" b="1" baseline="0" dirty="0">
              <a:solidFill>
                <a:srgbClr val="06B4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7" name="길JOB이…">
            <a:extLst>
              <a:ext uri="{FF2B5EF4-FFF2-40B4-BE49-F238E27FC236}">
                <a16:creationId xmlns:a16="http://schemas.microsoft.com/office/drawing/2014/main" id="{4AF89F83-EA16-4A65-88A1-66791DAE5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420" y="2361995"/>
            <a:ext cx="12160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altLang="ko-KR" sz="2000" b="1" baseline="0" dirty="0">
                <a:solidFill>
                  <a:srgbClr val="5F78B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DB</a:t>
            </a:r>
            <a:r>
              <a:rPr lang="ko-KR" altLang="en-US" sz="2000" b="1" baseline="0" dirty="0">
                <a:solidFill>
                  <a:srgbClr val="5F78B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변경</a:t>
            </a:r>
            <a:endParaRPr lang="ko-KR" altLang="ko-KR" sz="2000" b="1" baseline="0" dirty="0">
              <a:solidFill>
                <a:srgbClr val="5F78B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8" name="길JOB이…">
            <a:extLst>
              <a:ext uri="{FF2B5EF4-FFF2-40B4-BE49-F238E27FC236}">
                <a16:creationId xmlns:a16="http://schemas.microsoft.com/office/drawing/2014/main" id="{AB1AD612-DED9-4CCE-A86E-556D0CEE0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946" y="5259385"/>
            <a:ext cx="1216025" cy="57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ko-KR" altLang="en-US" sz="1900" b="1" baseline="0" dirty="0">
                <a:solidFill>
                  <a:srgbClr val="5F78B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결과페이지</a:t>
            </a:r>
            <a:endParaRPr lang="en-US" altLang="ko-KR" sz="1900" b="1" baseline="0" dirty="0">
              <a:solidFill>
                <a:srgbClr val="5F78B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  <a:p>
            <a:pPr algn="ctr" eaLnBrk="1">
              <a:lnSpc>
                <a:spcPct val="90000"/>
              </a:lnSpc>
            </a:pPr>
            <a:r>
              <a:rPr lang="ko-KR" altLang="en-US" sz="1900" b="1" baseline="0" dirty="0">
                <a:solidFill>
                  <a:srgbClr val="5F78B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텍스트</a:t>
            </a:r>
            <a:endParaRPr lang="ko-KR" altLang="ko-KR" sz="1900" b="1" baseline="0" dirty="0">
              <a:solidFill>
                <a:srgbClr val="5F78B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11" name="길JOB이…">
            <a:extLst>
              <a:ext uri="{FF2B5EF4-FFF2-40B4-BE49-F238E27FC236}">
                <a16:creationId xmlns:a16="http://schemas.microsoft.com/office/drawing/2014/main" id="{D3C035C3-148E-4028-BD81-F8637A511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576" y="5311767"/>
            <a:ext cx="2822575" cy="39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ko-KR" altLang="en-US" sz="2000" b="1" baseline="0" dirty="0">
                <a:solidFill>
                  <a:srgbClr val="637C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정확한 기준이 없었음</a:t>
            </a:r>
            <a:endParaRPr lang="ko-KR" altLang="ko-KR" sz="2000" b="1" baseline="0" dirty="0">
              <a:solidFill>
                <a:srgbClr val="637CC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3C0B1-A94A-4EDB-8A5B-260B6ECBDF1F}"/>
              </a:ext>
            </a:extLst>
          </p:cNvPr>
          <p:cNvSpPr txBox="1"/>
          <p:nvPr/>
        </p:nvSpPr>
        <p:spPr>
          <a:xfrm>
            <a:off x="1823602" y="1420006"/>
            <a:ext cx="2105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46888E-98D3-4E11-AC63-6421D3F4ABB7}"/>
              </a:ext>
            </a:extLst>
          </p:cNvPr>
          <p:cNvSpPr txBox="1"/>
          <p:nvPr/>
        </p:nvSpPr>
        <p:spPr>
          <a:xfrm>
            <a:off x="8130741" y="1420006"/>
            <a:ext cx="2105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</a:p>
        </p:txBody>
      </p:sp>
      <p:sp>
        <p:nvSpPr>
          <p:cNvPr id="16" name="길JOB이…">
            <a:extLst>
              <a:ext uri="{FF2B5EF4-FFF2-40B4-BE49-F238E27FC236}">
                <a16:creationId xmlns:a16="http://schemas.microsoft.com/office/drawing/2014/main" id="{30073BE9-DCF4-4E1F-919A-EDECB5EBF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711" y="5299495"/>
            <a:ext cx="3050459" cy="60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인터뷰</a:t>
            </a:r>
            <a:r>
              <a:rPr lang="en-US" altLang="ko-KR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, </a:t>
            </a: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기업분석자료</a:t>
            </a:r>
            <a:r>
              <a:rPr lang="en-US" altLang="ko-KR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(NCS)</a:t>
            </a: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 기반 텍스트 제공</a:t>
            </a:r>
            <a:endParaRPr lang="ko-KR" altLang="ko-KR" sz="2000" b="1" baseline="0" dirty="0">
              <a:solidFill>
                <a:srgbClr val="06B4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pic>
        <p:nvPicPr>
          <p:cNvPr id="2050" name="Picture 2" descr="C:\Users\kyung\OneDrive\바탕 화면\4-1\세계역사의이해\KakaoTalk_20190415_23425262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74" y="3213133"/>
            <a:ext cx="1611312" cy="161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yung\OneDrive\바탕 화면\4-1\캡스톤\logo\jp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139" y="2264507"/>
            <a:ext cx="1363860" cy="6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yung\OneDrive\바탕 화면\4-1\캡스톤\logo\amazon-dynamo-d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627" y="2076680"/>
            <a:ext cx="1821594" cy="9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F66D77-2096-46D2-B8C5-A62C15821327}"/>
              </a:ext>
            </a:extLst>
          </p:cNvPr>
          <p:cNvSpPr txBox="1"/>
          <p:nvPr/>
        </p:nvSpPr>
        <p:spPr>
          <a:xfrm flipH="1">
            <a:off x="2963863" y="867640"/>
            <a:ext cx="667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28BD7E2-FA88-4DB3-B8ED-BA090009EC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53" y="3074214"/>
            <a:ext cx="2914689" cy="18621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61BA268-89BA-4DCD-B887-C26AF3141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61" y="3074362"/>
            <a:ext cx="2784531" cy="17790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E3E07F-C65B-407C-8305-6C32AA2C4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93" y="1893920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0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468E0CC-C2BD-4E1A-AE7F-93AB19B650CA}"/>
              </a:ext>
            </a:extLst>
          </p:cNvPr>
          <p:cNvCxnSpPr>
            <a:cxnSpLocks/>
          </p:cNvCxnSpPr>
          <p:nvPr/>
        </p:nvCxnSpPr>
        <p:spPr>
          <a:xfrm>
            <a:off x="6077744" y="0"/>
            <a:ext cx="0" cy="6858000"/>
          </a:xfrm>
          <a:prstGeom prst="line">
            <a:avLst/>
          </a:prstGeom>
          <a:noFill/>
          <a:ln w="50800" cap="flat">
            <a:solidFill>
              <a:srgbClr val="5F77BE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BC8F0A1-D87B-4412-8451-1A2911C2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변경사항</a:t>
            </a:r>
          </a:p>
        </p:txBody>
      </p:sp>
      <p:pic>
        <p:nvPicPr>
          <p:cNvPr id="3" name="타원 1">
            <a:extLst>
              <a:ext uri="{FF2B5EF4-FFF2-40B4-BE49-F238E27FC236}">
                <a16:creationId xmlns:a16="http://schemas.microsoft.com/office/drawing/2014/main" id="{24F48548-4542-4A5E-82CE-60C4BC17187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32" y="1893920"/>
            <a:ext cx="1263650" cy="1257300"/>
          </a:xfrm>
          <a:prstGeom prst="rect">
            <a:avLst/>
          </a:prstGeom>
          <a:solidFill>
            <a:srgbClr val="E6E6E6"/>
          </a:solidFill>
          <a:ln>
            <a:noFill/>
          </a:ln>
          <a:extLst/>
        </p:spPr>
      </p:pic>
      <p:pic>
        <p:nvPicPr>
          <p:cNvPr id="4" name="타원 2">
            <a:extLst>
              <a:ext uri="{FF2B5EF4-FFF2-40B4-BE49-F238E27FC236}">
                <a16:creationId xmlns:a16="http://schemas.microsoft.com/office/drawing/2014/main" id="{4F01040A-0460-41A5-865C-B93BE9B577C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32" y="4878420"/>
            <a:ext cx="12636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타원 3">
            <a:extLst>
              <a:ext uri="{FF2B5EF4-FFF2-40B4-BE49-F238E27FC236}">
                <a16:creationId xmlns:a16="http://schemas.microsoft.com/office/drawing/2014/main" id="{8A5BBECD-3C46-46A5-9678-965ABF22E40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32" y="3373470"/>
            <a:ext cx="126365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길JOB이…">
            <a:extLst>
              <a:ext uri="{FF2B5EF4-FFF2-40B4-BE49-F238E27FC236}">
                <a16:creationId xmlns:a16="http://schemas.microsoft.com/office/drawing/2014/main" id="{DCA29AB9-9E31-4D97-8FA7-A1D16BFCC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420" y="3703339"/>
            <a:ext cx="1216025" cy="60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벡터</a:t>
            </a:r>
            <a:endParaRPr lang="en-US" altLang="ko-KR" sz="2000" b="1" baseline="0" dirty="0">
              <a:solidFill>
                <a:srgbClr val="06B4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비교방식</a:t>
            </a:r>
            <a:endParaRPr lang="ko-KR" altLang="ko-KR" sz="2000" b="1" baseline="0" dirty="0">
              <a:solidFill>
                <a:srgbClr val="06B4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7" name="길JOB이…">
            <a:extLst>
              <a:ext uri="{FF2B5EF4-FFF2-40B4-BE49-F238E27FC236}">
                <a16:creationId xmlns:a16="http://schemas.microsoft.com/office/drawing/2014/main" id="{4AF89F83-EA16-4A65-88A1-66791DAE5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420" y="2222598"/>
            <a:ext cx="1216025" cy="60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5F78B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벡터화</a:t>
            </a:r>
            <a:endParaRPr lang="en-US" altLang="ko-KR" sz="2000" b="1" baseline="0" dirty="0">
              <a:solidFill>
                <a:srgbClr val="5F78B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5F78B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과정</a:t>
            </a:r>
            <a:endParaRPr lang="ko-KR" altLang="ko-KR" sz="2000" b="1" baseline="0" dirty="0">
              <a:solidFill>
                <a:srgbClr val="5F78B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8" name="길JOB이…">
            <a:extLst>
              <a:ext uri="{FF2B5EF4-FFF2-40B4-BE49-F238E27FC236}">
                <a16:creationId xmlns:a16="http://schemas.microsoft.com/office/drawing/2014/main" id="{AB1AD612-DED9-4CCE-A86E-556D0CEE0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420" y="5207892"/>
            <a:ext cx="1216025" cy="60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5F78B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학습</a:t>
            </a:r>
            <a:endParaRPr lang="en-US" altLang="ko-KR" sz="2000" b="1" baseline="0" dirty="0">
              <a:solidFill>
                <a:srgbClr val="5F78B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5F78B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데이터셋</a:t>
            </a:r>
            <a:endParaRPr lang="ko-KR" altLang="ko-KR" sz="2000" b="1" baseline="0" dirty="0">
              <a:solidFill>
                <a:srgbClr val="5F78B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9" name="길JOB이…">
            <a:extLst>
              <a:ext uri="{FF2B5EF4-FFF2-40B4-BE49-F238E27FC236}">
                <a16:creationId xmlns:a16="http://schemas.microsoft.com/office/drawing/2014/main" id="{A1B4E9E2-342D-493F-89E4-635B6453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4" y="2219423"/>
            <a:ext cx="2922587" cy="60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637C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각각의 벡터가</a:t>
            </a:r>
            <a:endParaRPr lang="en-US" altLang="ko-KR" sz="2000" b="1" baseline="0" dirty="0">
              <a:solidFill>
                <a:srgbClr val="637CC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637C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다른 기준을 가지고 있음</a:t>
            </a:r>
            <a:endParaRPr lang="ko-KR" altLang="ko-KR" sz="2000" b="1" baseline="0" dirty="0">
              <a:solidFill>
                <a:srgbClr val="637CC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10" name="길JOB이…">
            <a:extLst>
              <a:ext uri="{FF2B5EF4-FFF2-40B4-BE49-F238E27FC236}">
                <a16:creationId xmlns:a16="http://schemas.microsoft.com/office/drawing/2014/main" id="{FABBC704-B7F4-4B16-A17F-7E32E0B1B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4" y="3715245"/>
            <a:ext cx="3022600" cy="60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637C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모든 비교에</a:t>
            </a:r>
            <a:endParaRPr lang="en-US" altLang="ko-KR" sz="2000" b="1" baseline="0" dirty="0">
              <a:solidFill>
                <a:srgbClr val="637CC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637C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코사인 유사도 사용</a:t>
            </a:r>
            <a:endParaRPr lang="ko-KR" altLang="ko-KR" sz="2000" b="1" baseline="0" dirty="0">
              <a:solidFill>
                <a:srgbClr val="637CC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11" name="길JOB이…">
            <a:extLst>
              <a:ext uri="{FF2B5EF4-FFF2-40B4-BE49-F238E27FC236}">
                <a16:creationId xmlns:a16="http://schemas.microsoft.com/office/drawing/2014/main" id="{D3C035C3-148E-4028-BD81-F8637A511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576" y="5311767"/>
            <a:ext cx="2822575" cy="39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ko-KR" altLang="en-US" sz="2000" b="1" baseline="0" dirty="0">
                <a:solidFill>
                  <a:srgbClr val="637C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합격 자기소개서</a:t>
            </a:r>
            <a:endParaRPr lang="ko-KR" altLang="ko-KR" sz="2000" b="1" baseline="0" dirty="0">
              <a:solidFill>
                <a:srgbClr val="637CC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3C0B1-A94A-4EDB-8A5B-260B6ECBDF1F}"/>
              </a:ext>
            </a:extLst>
          </p:cNvPr>
          <p:cNvSpPr txBox="1"/>
          <p:nvPr/>
        </p:nvSpPr>
        <p:spPr>
          <a:xfrm>
            <a:off x="1823602" y="1420006"/>
            <a:ext cx="2105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46888E-98D3-4E11-AC63-6421D3F4ABB7}"/>
              </a:ext>
            </a:extLst>
          </p:cNvPr>
          <p:cNvSpPr txBox="1"/>
          <p:nvPr/>
        </p:nvSpPr>
        <p:spPr>
          <a:xfrm>
            <a:off x="8130741" y="1420006"/>
            <a:ext cx="2105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</a:p>
        </p:txBody>
      </p:sp>
      <p:sp>
        <p:nvSpPr>
          <p:cNvPr id="14" name="길JOB이…">
            <a:extLst>
              <a:ext uri="{FF2B5EF4-FFF2-40B4-BE49-F238E27FC236}">
                <a16:creationId xmlns:a16="http://schemas.microsoft.com/office/drawing/2014/main" id="{DCBB5BD8-6446-47E0-9274-890BBC615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560" y="2272702"/>
            <a:ext cx="2822575" cy="60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핵심역량 벡터를 기준으로</a:t>
            </a:r>
            <a:endParaRPr lang="en-US" altLang="ko-KR" sz="2000" b="1" baseline="0" dirty="0">
              <a:solidFill>
                <a:srgbClr val="06B4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나머지 벡터를 만듦</a:t>
            </a:r>
            <a:endParaRPr lang="ko-KR" altLang="ko-KR" sz="2000" b="1" baseline="0" dirty="0">
              <a:solidFill>
                <a:srgbClr val="06B4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15" name="길JOB이…">
            <a:extLst>
              <a:ext uri="{FF2B5EF4-FFF2-40B4-BE49-F238E27FC236}">
                <a16:creationId xmlns:a16="http://schemas.microsoft.com/office/drawing/2014/main" id="{CC7CB5A1-4CDA-4916-B111-E5A6E056C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9700" y="3715245"/>
            <a:ext cx="3022600" cy="60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사용자</a:t>
            </a:r>
            <a:r>
              <a:rPr lang="en-US" altLang="ko-KR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-</a:t>
            </a: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기업 비교에만</a:t>
            </a:r>
            <a:endParaRPr lang="en-US" altLang="ko-KR" sz="2000" b="1" baseline="0" dirty="0">
              <a:solidFill>
                <a:srgbClr val="06B4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  <a:p>
            <a:pPr algn="ctr" eaLnBrk="1">
              <a:lnSpc>
                <a:spcPct val="90000"/>
              </a:lnSpc>
            </a:pP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코사인 유사도 사용</a:t>
            </a:r>
            <a:endParaRPr lang="ko-KR" altLang="ko-KR" sz="2000" b="1" baseline="0" dirty="0">
              <a:solidFill>
                <a:srgbClr val="06B4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16" name="길JOB이…">
            <a:extLst>
              <a:ext uri="{FF2B5EF4-FFF2-40B4-BE49-F238E27FC236}">
                <a16:creationId xmlns:a16="http://schemas.microsoft.com/office/drawing/2014/main" id="{30073BE9-DCF4-4E1F-919A-EDECB5EBF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712" y="5154032"/>
            <a:ext cx="2822575" cy="71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합격 자기소개서</a:t>
            </a:r>
            <a:endParaRPr lang="en-US" altLang="ko-KR" sz="2000" b="1" baseline="0" dirty="0">
              <a:solidFill>
                <a:srgbClr val="06B4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  <a:p>
            <a:pPr algn="ctr">
              <a:lnSpc>
                <a:spcPct val="70000"/>
              </a:lnSpc>
            </a:pPr>
            <a:r>
              <a:rPr lang="en-US" altLang="ko-KR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+</a:t>
            </a:r>
            <a:r>
              <a:rPr lang="ko-KR" altLang="en-US" sz="2000" b="1" baseline="0" dirty="0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 </a:t>
            </a:r>
            <a:endParaRPr lang="en-US" altLang="ko-KR" sz="2000" b="1" baseline="0" dirty="0">
              <a:solidFill>
                <a:srgbClr val="06B4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  <a:p>
            <a:pPr algn="ctr">
              <a:lnSpc>
                <a:spcPct val="70000"/>
              </a:lnSpc>
            </a:pPr>
            <a:r>
              <a:rPr lang="ko-KR" altLang="en-US" sz="2000" b="1" baseline="0" dirty="0" err="1">
                <a:solidFill>
                  <a:srgbClr val="06B45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인재상</a:t>
            </a:r>
            <a:endParaRPr lang="ko-KR" altLang="ko-KR" sz="2000" b="1" baseline="0" dirty="0">
              <a:solidFill>
                <a:srgbClr val="06B45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나눔고딕OTF" panose="020D09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7B4227-CC5F-4207-904F-8656B29381A9}"/>
              </a:ext>
            </a:extLst>
          </p:cNvPr>
          <p:cNvSpPr txBox="1"/>
          <p:nvPr/>
        </p:nvSpPr>
        <p:spPr>
          <a:xfrm flipH="1">
            <a:off x="2963863" y="867640"/>
            <a:ext cx="667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자연어처리</a:t>
            </a:r>
          </a:p>
        </p:txBody>
      </p:sp>
    </p:spTree>
    <p:extLst>
      <p:ext uri="{BB962C8B-B14F-4D97-AF65-F5344CB8AC3E}">
        <p14:creationId xmlns:p14="http://schemas.microsoft.com/office/powerpoint/2010/main" val="3530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52944-D0FC-4DA3-9E62-BF9A0401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추진계획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5A11F-3FEA-44ED-9A99-0B27C96F0B31}"/>
              </a:ext>
            </a:extLst>
          </p:cNvPr>
          <p:cNvSpPr txBox="1"/>
          <p:nvPr/>
        </p:nvSpPr>
        <p:spPr>
          <a:xfrm flipH="1">
            <a:off x="4104086" y="881914"/>
            <a:ext cx="667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82F3F-28A8-4A81-980D-5CACCBDE01AF}"/>
              </a:ext>
            </a:extLst>
          </p:cNvPr>
          <p:cNvSpPr txBox="1"/>
          <p:nvPr/>
        </p:nvSpPr>
        <p:spPr>
          <a:xfrm>
            <a:off x="925005" y="2207477"/>
            <a:ext cx="103419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분석 기록을 비교해주는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Web server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자연어 처리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 lambda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통신 구현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AWS dynamo DB , S3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View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위한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Ajax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388705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52944-D0FC-4DA3-9E62-BF9A0401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추진계획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5A11F-3FEA-44ED-9A99-0B27C96F0B31}"/>
              </a:ext>
            </a:extLst>
          </p:cNvPr>
          <p:cNvSpPr txBox="1"/>
          <p:nvPr/>
        </p:nvSpPr>
        <p:spPr>
          <a:xfrm flipH="1">
            <a:off x="4104086" y="881914"/>
            <a:ext cx="667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자연어처리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CBD88-9D66-48C1-8EB8-D06B8A5E3724}"/>
              </a:ext>
            </a:extLst>
          </p:cNvPr>
          <p:cNvSpPr txBox="1"/>
          <p:nvPr/>
        </p:nvSpPr>
        <p:spPr>
          <a:xfrm>
            <a:off x="925005" y="2305615"/>
            <a:ext cx="103419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합격 자기소개서 추가 수집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자기소개서와 비교할 수치 보정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분류 단계의 다양한 알고리즘 효율성 비교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4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THANK YOU!">
            <a:extLst>
              <a:ext uri="{FF2B5EF4-FFF2-40B4-BE49-F238E27FC236}">
                <a16:creationId xmlns:a16="http://schemas.microsoft.com/office/drawing/2014/main" id="{F584A1D9-0DAE-C643-A890-487A12A08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590" y="1924552"/>
            <a:ext cx="6371103" cy="115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eaLnBrk="1"/>
            <a:r>
              <a:rPr lang="ko-KR" altLang="ko-KR" sz="10800" b="1" spc="-150" baseline="12000" dirty="0">
                <a:solidFill>
                  <a:srgbClr val="404040"/>
                </a:solidFill>
                <a:effectLst>
                  <a:glow rad="2286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sym typeface="나눔고딕OTF" panose="020D0904000000000000" pitchFamily="34" charset="-127"/>
              </a:rPr>
              <a:t>THANK </a:t>
            </a:r>
            <a:r>
              <a:rPr lang="ko-KR" altLang="ko-KR" sz="10800" b="1" spc="-150" baseline="12000" dirty="0">
                <a:solidFill>
                  <a:srgbClr val="637CC5"/>
                </a:solidFill>
                <a:effectLst>
                  <a:glow rad="2286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sym typeface="나눔고딕OTF" panose="020D0904000000000000" pitchFamily="34" charset="-127"/>
              </a:rPr>
              <a:t>YOU</a:t>
            </a:r>
            <a:r>
              <a:rPr lang="en-US" altLang="ko-KR" sz="10800" b="1" spc="-150" baseline="12000" dirty="0">
                <a:solidFill>
                  <a:srgbClr val="637CC5"/>
                </a:solidFill>
                <a:effectLst>
                  <a:glow rad="2286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sym typeface="나눔고딕OTF" panose="020D0904000000000000" pitchFamily="34" charset="-127"/>
              </a:rPr>
              <a:t> </a:t>
            </a:r>
            <a:r>
              <a:rPr lang="ko-KR" altLang="ko-KR" sz="10800" b="1" spc="-150" baseline="12000" dirty="0">
                <a:solidFill>
                  <a:srgbClr val="637CC5"/>
                </a:solidFill>
                <a:effectLst>
                  <a:glow rad="2286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sym typeface="나눔고딕OTF" panose="020D0904000000000000" pitchFamily="34" charset="-127"/>
              </a:rPr>
              <a:t>!</a:t>
            </a:r>
          </a:p>
        </p:txBody>
      </p:sp>
      <p:pic>
        <p:nvPicPr>
          <p:cNvPr id="16" name="TextBox 5">
            <a:extLst>
              <a:ext uri="{FF2B5EF4-FFF2-40B4-BE49-F238E27FC236}">
                <a16:creationId xmlns:a16="http://schemas.microsoft.com/office/drawing/2014/main" id="{1DCFDB13-1560-4BBD-95AC-37C02028E8A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863850"/>
            <a:ext cx="54229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Tm="281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9007F-298F-4D5F-BB6B-594067DF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목표</a:t>
            </a:r>
          </a:p>
        </p:txBody>
      </p:sp>
      <p:sp>
        <p:nvSpPr>
          <p:cNvPr id="4" name="길JOB이…">
            <a:extLst>
              <a:ext uri="{FF2B5EF4-FFF2-40B4-BE49-F238E27FC236}">
                <a16:creationId xmlns:a16="http://schemas.microsoft.com/office/drawing/2014/main" id="{4ADB8B0A-8D07-4AF3-8B7D-85C098313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593" y="3183804"/>
            <a:ext cx="10406207" cy="490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ko-KR" altLang="ko-KR" sz="2800" b="1" baseline="0" dirty="0">
                <a:solidFill>
                  <a:srgbClr val="5F78B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고딕OTF" panose="020D0904000000000000" pitchFamily="34" charset="-127"/>
              </a:rPr>
              <a:t>자연어 처리를 활용한 자기소개서 분석</a:t>
            </a:r>
          </a:p>
        </p:txBody>
      </p:sp>
    </p:spTree>
    <p:extLst>
      <p:ext uri="{BB962C8B-B14F-4D97-AF65-F5344CB8AC3E}">
        <p14:creationId xmlns:p14="http://schemas.microsoft.com/office/powerpoint/2010/main" val="758467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1F49D-99A2-49A1-AC2E-F67269F1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 동영상</a:t>
            </a:r>
          </a:p>
        </p:txBody>
      </p:sp>
      <p:pic>
        <p:nvPicPr>
          <p:cNvPr id="6" name="최종완성">
            <a:hlinkClick r:id="" action="ppaction://media"/>
            <a:extLst>
              <a:ext uri="{FF2B5EF4-FFF2-40B4-BE49-F238E27FC236}">
                <a16:creationId xmlns:a16="http://schemas.microsoft.com/office/drawing/2014/main" id="{F0A79307-72D4-4A35-8787-81A34582C9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2225" y="1825625"/>
            <a:ext cx="9605963" cy="4351338"/>
          </a:xfrm>
        </p:spPr>
      </p:pic>
    </p:spTree>
    <p:extLst>
      <p:ext uri="{BB962C8B-B14F-4D97-AF65-F5344CB8AC3E}">
        <p14:creationId xmlns:p14="http://schemas.microsoft.com/office/powerpoint/2010/main" val="2919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E458-F2CB-4063-8644-3E1EBBF9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F4402-3AAB-4235-9526-8BE5D8C4B6F5}"/>
              </a:ext>
            </a:extLst>
          </p:cNvPr>
          <p:cNvSpPr txBox="1"/>
          <p:nvPr/>
        </p:nvSpPr>
        <p:spPr>
          <a:xfrm flipH="1">
            <a:off x="2939839" y="823707"/>
            <a:ext cx="114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</a:p>
        </p:txBody>
      </p:sp>
      <p:pic>
        <p:nvPicPr>
          <p:cNvPr id="4" name="Picture 3" descr="C:\Users\kyung\Downloads\2290862-512.png">
            <a:extLst>
              <a:ext uri="{FF2B5EF4-FFF2-40B4-BE49-F238E27FC236}">
                <a16:creationId xmlns:a16="http://schemas.microsoft.com/office/drawing/2014/main" id="{5FEFB4BE-C2FD-4D21-B3A3-D968DBEA9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43" y="1054539"/>
            <a:ext cx="2726418" cy="272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kyung\OneDrive\바탕 화면\4-1\세계역사의이해\KakaoTalk_20190415_233615761.png">
            <a:extLst>
              <a:ext uri="{FF2B5EF4-FFF2-40B4-BE49-F238E27FC236}">
                <a16:creationId xmlns:a16="http://schemas.microsoft.com/office/drawing/2014/main" id="{058F92F3-E635-4A3C-92A6-12A2CFB1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378" y="3059567"/>
            <a:ext cx="2905347" cy="10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C:\Users\kyung\Downloads\iconfinder_imac_1291756.png">
            <a:extLst>
              <a:ext uri="{FF2B5EF4-FFF2-40B4-BE49-F238E27FC236}">
                <a16:creationId xmlns:a16="http://schemas.microsoft.com/office/drawing/2014/main" id="{C8328C0D-BB06-410D-A452-76F78D750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93" y="4004791"/>
            <a:ext cx="2316965" cy="231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1" descr="C:\Users\kyung\OneDrive\바탕 화면\4-1\캡스톤\logo\amazon_ec2.png">
            <a:extLst>
              <a:ext uri="{FF2B5EF4-FFF2-40B4-BE49-F238E27FC236}">
                <a16:creationId xmlns:a16="http://schemas.microsoft.com/office/drawing/2014/main" id="{A8E9E958-AAD9-42AA-BA1C-8D9F6923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15" y="3985012"/>
            <a:ext cx="2235429" cy="142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851CB-EA50-4C49-BF2C-C68B8AC21F29}"/>
              </a:ext>
            </a:extLst>
          </p:cNvPr>
          <p:cNvSpPr txBox="1"/>
          <p:nvPr/>
        </p:nvSpPr>
        <p:spPr>
          <a:xfrm>
            <a:off x="2366076" y="2434448"/>
            <a:ext cx="45066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Bootstrap</a:t>
            </a: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</a:t>
            </a:r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 </a:t>
            </a: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E90711-96A4-4C34-B979-C21E08F93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99" y="4277812"/>
            <a:ext cx="842094" cy="8420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5AC5B8-89A3-451F-9E39-C8218806D4EC}"/>
              </a:ext>
            </a:extLst>
          </p:cNvPr>
          <p:cNvSpPr txBox="1"/>
          <p:nvPr/>
        </p:nvSpPr>
        <p:spPr>
          <a:xfrm>
            <a:off x="4690064" y="4976631"/>
            <a:ext cx="53662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 EC2</a:t>
            </a: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웹서버 환경 구축 </a:t>
            </a:r>
            <a:endParaRPr lang="en-US" altLang="ko-KR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26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1AA851-D8DC-4E08-BA92-1B0E3232DE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02" y="1775126"/>
            <a:ext cx="1779053" cy="17790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FB2E458-F2CB-4063-8644-3E1EBBF9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F4402-3AAB-4235-9526-8BE5D8C4B6F5}"/>
              </a:ext>
            </a:extLst>
          </p:cNvPr>
          <p:cNvSpPr txBox="1"/>
          <p:nvPr/>
        </p:nvSpPr>
        <p:spPr>
          <a:xfrm flipH="1">
            <a:off x="2939839" y="823707"/>
            <a:ext cx="114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95B98A-7D02-475F-A6BB-D673B246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24" y="1894124"/>
            <a:ext cx="1325563" cy="13255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E3815D-36E2-4110-AD80-A22AB28F3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42" y="2387153"/>
            <a:ext cx="1325563" cy="13255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25C001-F973-4C71-B2C5-9D99EB387BFA}"/>
              </a:ext>
            </a:extLst>
          </p:cNvPr>
          <p:cNvSpPr txBox="1"/>
          <p:nvPr/>
        </p:nvSpPr>
        <p:spPr>
          <a:xfrm>
            <a:off x="4278042" y="2567102"/>
            <a:ext cx="61350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security</a:t>
            </a: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로그인기능 구현</a:t>
            </a:r>
            <a:endParaRPr lang="en-US" altLang="ko-KR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 descr="검은색이(가) 표시된 사진&#10;&#10;자동 생성된 설명">
            <a:extLst>
              <a:ext uri="{FF2B5EF4-FFF2-40B4-BE49-F238E27FC236}">
                <a16:creationId xmlns:a16="http://schemas.microsoft.com/office/drawing/2014/main" id="{EC9CF842-7F42-4CF0-AC99-2E517BA4D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95" y="5380898"/>
            <a:ext cx="1381853" cy="6317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65982B-3838-45FD-ABB0-A17CF37F770F}"/>
              </a:ext>
            </a:extLst>
          </p:cNvPr>
          <p:cNvSpPr txBox="1"/>
          <p:nvPr/>
        </p:nvSpPr>
        <p:spPr>
          <a:xfrm>
            <a:off x="3050552" y="4888455"/>
            <a:ext cx="54813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boot JPA</a:t>
            </a: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</a:t>
            </a:r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6BFD714-4436-4B91-93DA-A51221421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24" y="3755501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E458-F2CB-4063-8644-3E1EBBF9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E504A-AEF2-4265-8D85-2458E4D99884}"/>
              </a:ext>
            </a:extLst>
          </p:cNvPr>
          <p:cNvSpPr txBox="1"/>
          <p:nvPr/>
        </p:nvSpPr>
        <p:spPr>
          <a:xfrm flipH="1">
            <a:off x="2939837" y="823707"/>
            <a:ext cx="667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자연어처리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데이터수집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857CF5-287D-4497-B364-AB4285053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157" y="4408896"/>
            <a:ext cx="1625397" cy="1625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D72BB3-4971-45D2-8C5F-23EF1C6B0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3603"/>
            <a:ext cx="1625397" cy="1625397"/>
          </a:xfrm>
          <a:prstGeom prst="rect">
            <a:avLst/>
          </a:prstGeom>
        </p:spPr>
      </p:pic>
      <p:pic>
        <p:nvPicPr>
          <p:cNvPr id="10" name="그림 9" descr="표지판, 실외이(가) 표시된 사진&#10;&#10;자동 생성된 설명">
            <a:extLst>
              <a:ext uri="{FF2B5EF4-FFF2-40B4-BE49-F238E27FC236}">
                <a16:creationId xmlns:a16="http://schemas.microsoft.com/office/drawing/2014/main" id="{178781DF-3B2C-43B9-869D-923830AD5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08896"/>
            <a:ext cx="1625397" cy="16253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045CDB-6D80-4E18-8D13-C02DD10A6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138" y="1803603"/>
            <a:ext cx="1625397" cy="1625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5CCA9D-8936-4467-A772-0B5ECF24C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76" y="1803602"/>
            <a:ext cx="1625397" cy="1625397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E7D261-F1C4-40C8-9D25-0BF79EFB7C38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041473" y="2612863"/>
            <a:ext cx="1849826" cy="3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7A2299F-5AB3-4C1A-81FC-660D25C32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65" y="1634358"/>
            <a:ext cx="1625397" cy="162539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DFCCF1D-52A4-471B-BC77-94ECF19064F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877515" y="5217239"/>
            <a:ext cx="2273014" cy="4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D757F531-D260-46EE-B2F3-2D456F4E7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29" y="4554886"/>
            <a:ext cx="1325564" cy="132556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3F771ED-626A-4F9C-A96E-5D9AC79BA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805" y="4554886"/>
            <a:ext cx="1325564" cy="1325564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455B1EB5-57FC-4E5C-8DE2-400C08BCC262}"/>
              </a:ext>
            </a:extLst>
          </p:cNvPr>
          <p:cNvGrpSpPr/>
          <p:nvPr/>
        </p:nvGrpSpPr>
        <p:grpSpPr>
          <a:xfrm>
            <a:off x="10278299" y="5141825"/>
            <a:ext cx="898690" cy="151686"/>
            <a:chOff x="10048973" y="5146178"/>
            <a:chExt cx="898690" cy="151686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24E134B-3778-4DBB-A795-A480DEC7DD45}"/>
                </a:ext>
              </a:extLst>
            </p:cNvPr>
            <p:cNvSpPr/>
            <p:nvPr/>
          </p:nvSpPr>
          <p:spPr>
            <a:xfrm>
              <a:off x="10048973" y="5147035"/>
              <a:ext cx="160256" cy="1508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E6FB6E-DA1F-40FF-BA6A-D3CCA4621EF9}"/>
                </a:ext>
              </a:extLst>
            </p:cNvPr>
            <p:cNvSpPr/>
            <p:nvPr/>
          </p:nvSpPr>
          <p:spPr>
            <a:xfrm>
              <a:off x="10418190" y="5146178"/>
              <a:ext cx="160256" cy="1508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956E919-9B6B-4A7D-9D87-402EF5DC82FD}"/>
                </a:ext>
              </a:extLst>
            </p:cNvPr>
            <p:cNvSpPr/>
            <p:nvPr/>
          </p:nvSpPr>
          <p:spPr>
            <a:xfrm>
              <a:off x="10787407" y="5146178"/>
              <a:ext cx="160256" cy="1508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3" name="그림 42" descr="개체, 병이(가) 표시된 사진&#10;&#10;자동 생성된 설명">
            <a:extLst>
              <a:ext uri="{FF2B5EF4-FFF2-40B4-BE49-F238E27FC236}">
                <a16:creationId xmlns:a16="http://schemas.microsoft.com/office/drawing/2014/main" id="{553A4DCA-E54F-42FD-B4F7-C7D9714838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08" y="4759556"/>
            <a:ext cx="1017074" cy="91536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17A5151-032D-4230-B928-452101F50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06" y="1867812"/>
            <a:ext cx="1960893" cy="84318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75D215A-AA0A-4034-8447-7795DF34E9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06" y="3175095"/>
            <a:ext cx="1147692" cy="2851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F4F705F-F315-4363-9E2D-60B7D6F187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56" y="3111751"/>
            <a:ext cx="1254766" cy="49294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3A18034-F3FE-45C1-AA11-DAE7563317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81" y="3122978"/>
            <a:ext cx="1341801" cy="49199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291572C-64C9-4DDF-843B-CC168065A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92" y="1634358"/>
            <a:ext cx="1625397" cy="162539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D548A5D-F93C-46C2-8586-BB5F8EFDAA58}"/>
              </a:ext>
            </a:extLst>
          </p:cNvPr>
          <p:cNvSpPr txBox="1"/>
          <p:nvPr/>
        </p:nvSpPr>
        <p:spPr>
          <a:xfrm>
            <a:off x="7254080" y="3173557"/>
            <a:ext cx="11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441C6D-4DF2-49FD-A054-C8C5C710BC8E}"/>
              </a:ext>
            </a:extLst>
          </p:cNvPr>
          <p:cNvSpPr txBox="1"/>
          <p:nvPr/>
        </p:nvSpPr>
        <p:spPr>
          <a:xfrm>
            <a:off x="9260587" y="3168299"/>
            <a:ext cx="11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직무별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4955F68-1E80-4877-A39A-C72E40CF846B}"/>
              </a:ext>
            </a:extLst>
          </p:cNvPr>
          <p:cNvSpPr txBox="1"/>
          <p:nvPr/>
        </p:nvSpPr>
        <p:spPr>
          <a:xfrm>
            <a:off x="7030098" y="4138453"/>
            <a:ext cx="398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핵심역량과 관련된 텍스트 집합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7A0AB5-2766-4699-8DAD-F71D06F71D67}"/>
              </a:ext>
            </a:extLst>
          </p:cNvPr>
          <p:cNvSpPr txBox="1"/>
          <p:nvPr/>
        </p:nvSpPr>
        <p:spPr>
          <a:xfrm>
            <a:off x="7254080" y="5805988"/>
            <a:ext cx="11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DF712D-9C52-4589-903E-65618817F9A7}"/>
              </a:ext>
            </a:extLst>
          </p:cNvPr>
          <p:cNvSpPr txBox="1"/>
          <p:nvPr/>
        </p:nvSpPr>
        <p:spPr>
          <a:xfrm>
            <a:off x="8697698" y="5821346"/>
            <a:ext cx="11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5BD8F4-4CFF-47BF-97CE-AA4D7E456889}"/>
              </a:ext>
            </a:extLst>
          </p:cNvPr>
          <p:cNvSpPr txBox="1"/>
          <p:nvPr/>
        </p:nvSpPr>
        <p:spPr>
          <a:xfrm>
            <a:off x="1159986" y="6062574"/>
            <a:ext cx="11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NEWS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F45B0D-82C8-40EB-983C-026B428AAE28}"/>
              </a:ext>
            </a:extLst>
          </p:cNvPr>
          <p:cNvSpPr txBox="1"/>
          <p:nvPr/>
        </p:nvSpPr>
        <p:spPr>
          <a:xfrm>
            <a:off x="3276535" y="6035056"/>
            <a:ext cx="114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65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2" grpId="0"/>
      <p:bldP spid="63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E458-F2CB-4063-8644-3E1EBBF9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E504A-AEF2-4265-8D85-2458E4D99884}"/>
              </a:ext>
            </a:extLst>
          </p:cNvPr>
          <p:cNvSpPr txBox="1"/>
          <p:nvPr/>
        </p:nvSpPr>
        <p:spPr>
          <a:xfrm flipH="1">
            <a:off x="2939837" y="823707"/>
            <a:ext cx="667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자연어처리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160F5C-5311-48FD-AEB5-905AF050A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12" y="2102373"/>
            <a:ext cx="2986864" cy="3760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3F181D-A8DF-4E57-B0DE-794AEAEA6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26" y="1905302"/>
            <a:ext cx="1625397" cy="1625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FA025B-C524-4795-8FDC-D23AF1D4D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559" y="1905302"/>
            <a:ext cx="1625397" cy="16253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6B53B6-9A58-4084-A109-8DA824229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94" y="4237710"/>
            <a:ext cx="1625397" cy="16253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9D3E27-EB4A-4B88-8E03-436B4A46E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27" y="4237711"/>
            <a:ext cx="1625397" cy="1625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6D23B6-E4C1-4F29-AAE1-E32ADD3B4090}"/>
              </a:ext>
            </a:extLst>
          </p:cNvPr>
          <p:cNvSpPr txBox="1"/>
          <p:nvPr/>
        </p:nvSpPr>
        <p:spPr>
          <a:xfrm flipH="1">
            <a:off x="787837" y="3613716"/>
            <a:ext cx="2410152" cy="38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토큰화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형태소 분석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4CA07-A47D-4636-B73D-1BCBD8AED6C0}"/>
              </a:ext>
            </a:extLst>
          </p:cNvPr>
          <p:cNvSpPr txBox="1"/>
          <p:nvPr/>
        </p:nvSpPr>
        <p:spPr>
          <a:xfrm flipH="1">
            <a:off x="3635181" y="3613716"/>
            <a:ext cx="2410152" cy="38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E3117-31EB-4863-89CB-067E448A9A95}"/>
              </a:ext>
            </a:extLst>
          </p:cNvPr>
          <p:cNvSpPr txBox="1"/>
          <p:nvPr/>
        </p:nvSpPr>
        <p:spPr>
          <a:xfrm flipH="1">
            <a:off x="829516" y="5946124"/>
            <a:ext cx="2410152" cy="38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어근화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50892-4781-4466-BB5A-3786DBD1E176}"/>
              </a:ext>
            </a:extLst>
          </p:cNvPr>
          <p:cNvSpPr txBox="1"/>
          <p:nvPr/>
        </p:nvSpPr>
        <p:spPr>
          <a:xfrm flipH="1">
            <a:off x="3652549" y="5947808"/>
            <a:ext cx="2410152" cy="38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제거</a:t>
            </a:r>
          </a:p>
        </p:txBody>
      </p:sp>
    </p:spTree>
    <p:extLst>
      <p:ext uri="{BB962C8B-B14F-4D97-AF65-F5344CB8AC3E}">
        <p14:creationId xmlns:p14="http://schemas.microsoft.com/office/powerpoint/2010/main" val="30496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E458-F2CB-4063-8644-3E1EBBF9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E504A-AEF2-4265-8D85-2458E4D99884}"/>
              </a:ext>
            </a:extLst>
          </p:cNvPr>
          <p:cNvSpPr txBox="1"/>
          <p:nvPr/>
        </p:nvSpPr>
        <p:spPr>
          <a:xfrm flipH="1">
            <a:off x="2939837" y="823707"/>
            <a:ext cx="667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자연어처리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벡터화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Scikit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D5D4A-2A9D-4389-9CFF-0A26DE714117}"/>
              </a:ext>
            </a:extLst>
          </p:cNvPr>
          <p:cNvSpPr txBox="1"/>
          <p:nvPr/>
        </p:nvSpPr>
        <p:spPr>
          <a:xfrm>
            <a:off x="3689682" y="3357953"/>
            <a:ext cx="481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637C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핵심역량별 벡터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13238-8D8E-4208-B2EF-11232D7A7D41}"/>
              </a:ext>
            </a:extLst>
          </p:cNvPr>
          <p:cNvSpPr txBox="1"/>
          <p:nvPr/>
        </p:nvSpPr>
        <p:spPr>
          <a:xfrm>
            <a:off x="4309619" y="1477848"/>
            <a:ext cx="3572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637C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벡터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D4D51-8F18-4A4F-BA2A-907DB94CCB8A}"/>
              </a:ext>
            </a:extLst>
          </p:cNvPr>
          <p:cNvSpPr txBox="1"/>
          <p:nvPr/>
        </p:nvSpPr>
        <p:spPr>
          <a:xfrm>
            <a:off x="838200" y="5203296"/>
            <a:ext cx="3572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637C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기업별 벡터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0CAF8-B710-4F05-BCC7-CA1230CD46BB}"/>
              </a:ext>
            </a:extLst>
          </p:cNvPr>
          <p:cNvSpPr txBox="1"/>
          <p:nvPr/>
        </p:nvSpPr>
        <p:spPr>
          <a:xfrm>
            <a:off x="7685987" y="5152470"/>
            <a:ext cx="3572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637C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직무별</a:t>
            </a:r>
            <a:r>
              <a:rPr lang="ko-KR" altLang="en-US" sz="4400" dirty="0">
                <a:solidFill>
                  <a:srgbClr val="637CC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벡터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B27D588-CB09-4319-B59A-8AA24C7607FA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6095998" y="2247289"/>
            <a:ext cx="1" cy="111066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62E880A-A7D2-4354-8BCF-A6CABC1B6C1F}"/>
              </a:ext>
            </a:extLst>
          </p:cNvPr>
          <p:cNvCxnSpPr>
            <a:cxnSpLocks/>
          </p:cNvCxnSpPr>
          <p:nvPr/>
        </p:nvCxnSpPr>
        <p:spPr>
          <a:xfrm flipH="1">
            <a:off x="4128940" y="4333425"/>
            <a:ext cx="928148" cy="86987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56BD37-BD4C-4ABF-AAB8-70A720B3D4A3}"/>
              </a:ext>
            </a:extLst>
          </p:cNvPr>
          <p:cNvCxnSpPr>
            <a:cxnSpLocks/>
          </p:cNvCxnSpPr>
          <p:nvPr/>
        </p:nvCxnSpPr>
        <p:spPr>
          <a:xfrm>
            <a:off x="7134914" y="4333425"/>
            <a:ext cx="928148" cy="86987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54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zotVaNDqKxHafr8gc7MkovDE_wdivr8xP0QAzZpltcRgjNgdRszddE6z2yRS6k078k8u2GXCZkx3m4KxlMEIzb4HvR7lzNO0R__6Rc5eRbjtr8POrJqXKxPSd-LV_zAhQGVLVXyA">
            <a:extLst>
              <a:ext uri="{FF2B5EF4-FFF2-40B4-BE49-F238E27FC236}">
                <a16:creationId xmlns:a16="http://schemas.microsoft.com/office/drawing/2014/main" id="{11C312BB-315F-41E9-B527-C0E8D275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703" y="2061037"/>
            <a:ext cx="9808589" cy="443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FB2E458-F2CB-4063-8644-3E1EBBF9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E504A-AEF2-4265-8D85-2458E4D99884}"/>
              </a:ext>
            </a:extLst>
          </p:cNvPr>
          <p:cNvSpPr txBox="1"/>
          <p:nvPr/>
        </p:nvSpPr>
        <p:spPr>
          <a:xfrm flipH="1">
            <a:off x="2939837" y="823707"/>
            <a:ext cx="667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자연어처리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A21717-6D55-4101-8CBC-8B002091C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2" y="1577797"/>
            <a:ext cx="9808589" cy="50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407</Words>
  <Application>Microsoft Office PowerPoint</Application>
  <PresentationFormat>와이드스크린</PresentationFormat>
  <Paragraphs>125</Paragraphs>
  <Slides>17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나눔스퀘어 Bold</vt:lpstr>
      <vt:lpstr>Arial</vt:lpstr>
      <vt:lpstr>타이포_쌍문동 B</vt:lpstr>
      <vt:lpstr>Office 테마</vt:lpstr>
      <vt:lpstr>PowerPoint 프레젠테이션</vt:lpstr>
      <vt:lpstr>프로젝트 목표</vt:lpstr>
      <vt:lpstr>시나리오 동영상</vt:lpstr>
      <vt:lpstr>수행내용</vt:lpstr>
      <vt:lpstr>수행내용</vt:lpstr>
      <vt:lpstr>수행내용</vt:lpstr>
      <vt:lpstr>수행내용</vt:lpstr>
      <vt:lpstr>수행내용</vt:lpstr>
      <vt:lpstr>수행내용</vt:lpstr>
      <vt:lpstr>수행내용</vt:lpstr>
      <vt:lpstr>수행내용</vt:lpstr>
      <vt:lpstr>수행내용</vt:lpstr>
      <vt:lpstr>변경사항</vt:lpstr>
      <vt:lpstr>변경사항</vt:lpstr>
      <vt:lpstr>향후 추진계획</vt:lpstr>
      <vt:lpstr>향후 추진계획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 K</dc:creator>
  <cp:lastModifiedBy>Lee Sumin</cp:lastModifiedBy>
  <cp:revision>60</cp:revision>
  <dcterms:created xsi:type="dcterms:W3CDTF">2019-04-15T06:06:23Z</dcterms:created>
  <dcterms:modified xsi:type="dcterms:W3CDTF">2019-04-19T00:05:46Z</dcterms:modified>
</cp:coreProperties>
</file>